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  <p:sldMasterId id="2147483714" r:id="rId7"/>
  </p:sldMasterIdLst>
  <p:notesMasterIdLst>
    <p:notesMasterId r:id="rId24"/>
  </p:notesMasterIdLst>
  <p:handoutMasterIdLst>
    <p:handoutMasterId r:id="rId25"/>
  </p:handoutMasterIdLst>
  <p:sldIdLst>
    <p:sldId id="329" r:id="rId8"/>
    <p:sldId id="257" r:id="rId9"/>
    <p:sldId id="258" r:id="rId10"/>
    <p:sldId id="349" r:id="rId11"/>
    <p:sldId id="348" r:id="rId12"/>
    <p:sldId id="347" r:id="rId13"/>
    <p:sldId id="342" r:id="rId14"/>
    <p:sldId id="267" r:id="rId15"/>
    <p:sldId id="268" r:id="rId16"/>
    <p:sldId id="356" r:id="rId17"/>
    <p:sldId id="355" r:id="rId18"/>
    <p:sldId id="354" r:id="rId19"/>
    <p:sldId id="352" r:id="rId20"/>
    <p:sldId id="345" r:id="rId21"/>
    <p:sldId id="351" r:id="rId22"/>
    <p:sldId id="359" r:id="rId23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  <p14:sldId id="268"/>
            <p14:sldId id="356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52"/>
            <p14:sldId id="345"/>
          </p14:sldIdLst>
        </p14:section>
        <p14:section name="Conclusion" id="{EB5CBAB6-8F8D-4254-8627-8838111441A8}">
          <p14:sldIdLst>
            <p14:sldId id="35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C68"/>
    <a:srgbClr val="2E3445"/>
    <a:srgbClr val="404041"/>
    <a:srgbClr val="221E1F"/>
    <a:srgbClr val="CADB2D"/>
    <a:srgbClr val="CADB2C"/>
    <a:srgbClr val="7E8286"/>
    <a:srgbClr val="D03539"/>
    <a:srgbClr val="4C94EA"/>
    <a:srgbClr val="4B9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71" d="100"/>
          <a:sy n="71" d="100"/>
        </p:scale>
        <p:origin x="706" y="6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09a6c18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09a6c18ac_0_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1309a6c18ac_0_3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CA"/>
              <a:t>9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07660cac5_5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1307660cac5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7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4876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1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User Questions</a:t>
            </a:r>
            <a:endParaRPr dirty="0"/>
          </a:p>
        </p:txBody>
      </p:sp>
      <p:sp>
        <p:nvSpPr>
          <p:cNvPr id="379" name="Google Shape;379;p37"/>
          <p:cNvSpPr txBox="1">
            <a:spLocks noGrp="1"/>
          </p:cNvSpPr>
          <p:nvPr>
            <p:ph type="body" idx="1"/>
          </p:nvPr>
        </p:nvSpPr>
        <p:spPr>
          <a:xfrm>
            <a:off x="228700" y="1398225"/>
            <a:ext cx="14245500" cy="5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b="1" dirty="0">
                <a:solidFill>
                  <a:schemeClr val="dk1"/>
                </a:solidFill>
              </a:rPr>
              <a:t>In a scale from 1 (less like you) to 5 (more like you) answer the following 10 questions: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7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0" y="2567350"/>
            <a:ext cx="14245500" cy="3209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74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Engine</a:t>
            </a:r>
            <a:endParaRPr lang="en-CA" dirty="0"/>
          </a:p>
        </p:txBody>
      </p:sp>
      <p:sp>
        <p:nvSpPr>
          <p:cNvPr id="3" name="Google Shape;423;p43">
            <a:extLst>
              <a:ext uri="{FF2B5EF4-FFF2-40B4-BE49-F238E27FC236}">
                <a16:creationId xmlns:a16="http://schemas.microsoft.com/office/drawing/2014/main" id="{30EAC50F-DC66-4256-86F3-7786DC3B9E3D}"/>
              </a:ext>
            </a:extLst>
          </p:cNvPr>
          <p:cNvSpPr/>
          <p:nvPr/>
        </p:nvSpPr>
        <p:spPr>
          <a:xfrm>
            <a:off x="4088669" y="1451960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Inputs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(F</a:t>
            </a:r>
            <a:r>
              <a:rPr lang="en-CA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rom user)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" name="Google Shape;423;p43">
            <a:extLst>
              <a:ext uri="{FF2B5EF4-FFF2-40B4-BE49-F238E27FC236}">
                <a16:creationId xmlns:a16="http://schemas.microsoft.com/office/drawing/2014/main" id="{5E0F6745-7E5B-471D-88A5-A457DFB5B45A}"/>
              </a:ext>
            </a:extLst>
          </p:cNvPr>
          <p:cNvSpPr/>
          <p:nvPr/>
        </p:nvSpPr>
        <p:spPr>
          <a:xfrm>
            <a:off x="8284275" y="1451961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 Rating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Analysis</a:t>
            </a:r>
            <a:endParaRPr dirty="0"/>
          </a:p>
        </p:txBody>
      </p:sp>
      <p:sp>
        <p:nvSpPr>
          <p:cNvPr id="19" name="Google Shape;423;p43">
            <a:extLst>
              <a:ext uri="{FF2B5EF4-FFF2-40B4-BE49-F238E27FC236}">
                <a16:creationId xmlns:a16="http://schemas.microsoft.com/office/drawing/2014/main" id="{74437C99-3894-45E3-8C3B-190EBDC7ABD2}"/>
              </a:ext>
            </a:extLst>
          </p:cNvPr>
          <p:cNvSpPr/>
          <p:nvPr/>
        </p:nvSpPr>
        <p:spPr>
          <a:xfrm>
            <a:off x="8284275" y="2364432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ClusterAvgWeighting</a:t>
            </a:r>
            <a:endParaRPr dirty="0"/>
          </a:p>
        </p:txBody>
      </p:sp>
      <p:sp>
        <p:nvSpPr>
          <p:cNvPr id="47" name="Google Shape;423;p43">
            <a:extLst>
              <a:ext uri="{FF2B5EF4-FFF2-40B4-BE49-F238E27FC236}">
                <a16:creationId xmlns:a16="http://schemas.microsoft.com/office/drawing/2014/main" id="{67F4B8BB-48B6-4D22-8809-88D4FDA5B41C}"/>
              </a:ext>
            </a:extLst>
          </p:cNvPr>
          <p:cNvSpPr/>
          <p:nvPr/>
        </p:nvSpPr>
        <p:spPr>
          <a:xfrm>
            <a:off x="5994086" y="3349615"/>
            <a:ext cx="2446031" cy="46536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User Cluster Define</a:t>
            </a:r>
            <a:endParaRPr dirty="0"/>
          </a:p>
        </p:txBody>
      </p:sp>
      <p:cxnSp>
        <p:nvCxnSpPr>
          <p:cNvPr id="50" name="Google Shape;437;p43">
            <a:extLst>
              <a:ext uri="{FF2B5EF4-FFF2-40B4-BE49-F238E27FC236}">
                <a16:creationId xmlns:a16="http://schemas.microsoft.com/office/drawing/2014/main" id="{A0C11977-9F4B-4023-BFDB-B6A01A75FAB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518715" y="1881729"/>
            <a:ext cx="0" cy="482703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437;p43">
            <a:extLst>
              <a:ext uri="{FF2B5EF4-FFF2-40B4-BE49-F238E27FC236}">
                <a16:creationId xmlns:a16="http://schemas.microsoft.com/office/drawing/2014/main" id="{3E59BE17-A14B-45DA-B242-2F9167A3CB72}"/>
              </a:ext>
            </a:extLst>
          </p:cNvPr>
          <p:cNvCxnSpPr>
            <a:cxnSpLocks/>
            <a:stCxn id="3" idx="2"/>
            <a:endCxn id="47" idx="0"/>
          </p:cNvCxnSpPr>
          <p:nvPr/>
        </p:nvCxnSpPr>
        <p:spPr>
          <a:xfrm rot="16200000" flipH="1">
            <a:off x="5536162" y="1668674"/>
            <a:ext cx="1467887" cy="1893993"/>
          </a:xfrm>
          <a:prstGeom prst="bentConnector3">
            <a:avLst>
              <a:gd name="adj1" fmla="val 81147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437;p43">
            <a:extLst>
              <a:ext uri="{FF2B5EF4-FFF2-40B4-BE49-F238E27FC236}">
                <a16:creationId xmlns:a16="http://schemas.microsoft.com/office/drawing/2014/main" id="{B42CDA13-52EA-40A1-90C4-D8D2709342CA}"/>
              </a:ext>
            </a:extLst>
          </p:cNvPr>
          <p:cNvCxnSpPr>
            <a:cxnSpLocks/>
            <a:stCxn id="19" idx="2"/>
            <a:endCxn id="47" idx="0"/>
          </p:cNvCxnSpPr>
          <p:nvPr/>
        </p:nvCxnSpPr>
        <p:spPr>
          <a:xfrm rot="5400000">
            <a:off x="8090202" y="1921101"/>
            <a:ext cx="555415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437;p43">
            <a:extLst>
              <a:ext uri="{FF2B5EF4-FFF2-40B4-BE49-F238E27FC236}">
                <a16:creationId xmlns:a16="http://schemas.microsoft.com/office/drawing/2014/main" id="{12D54E74-EF78-44F4-860D-1CC22DF67C90}"/>
              </a:ext>
            </a:extLst>
          </p:cNvPr>
          <p:cNvCxnSpPr>
            <a:cxnSpLocks/>
            <a:stCxn id="19" idx="2"/>
            <a:endCxn id="145" idx="0"/>
          </p:cNvCxnSpPr>
          <p:nvPr/>
        </p:nvCxnSpPr>
        <p:spPr>
          <a:xfrm>
            <a:off x="9518715" y="2794200"/>
            <a:ext cx="0" cy="1450407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9" name="Google Shape;437;p43">
            <a:extLst>
              <a:ext uri="{FF2B5EF4-FFF2-40B4-BE49-F238E27FC236}">
                <a16:creationId xmlns:a16="http://schemas.microsoft.com/office/drawing/2014/main" id="{27E15DF3-8DC6-4F8A-8CE6-3279A62EF435}"/>
              </a:ext>
            </a:extLst>
          </p:cNvPr>
          <p:cNvCxnSpPr>
            <a:cxnSpLocks/>
            <a:stCxn id="47" idx="2"/>
            <a:endCxn id="145" idx="0"/>
          </p:cNvCxnSpPr>
          <p:nvPr/>
        </p:nvCxnSpPr>
        <p:spPr>
          <a:xfrm rot="16200000" flipH="1">
            <a:off x="8153092" y="2878984"/>
            <a:ext cx="429632" cy="230161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423;p43">
            <a:extLst>
              <a:ext uri="{FF2B5EF4-FFF2-40B4-BE49-F238E27FC236}">
                <a16:creationId xmlns:a16="http://schemas.microsoft.com/office/drawing/2014/main" id="{231F0FFA-3291-4FEF-A0E6-75AA7163FADB}"/>
              </a:ext>
            </a:extLst>
          </p:cNvPr>
          <p:cNvSpPr/>
          <p:nvPr/>
        </p:nvSpPr>
        <p:spPr>
          <a:xfrm>
            <a:off x="8284275" y="4244607"/>
            <a:ext cx="2468880" cy="42611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Category Weighting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(3 Category groups)</a:t>
            </a:r>
            <a:endParaRPr sz="1100" dirty="0"/>
          </a:p>
        </p:txBody>
      </p:sp>
      <p:sp>
        <p:nvSpPr>
          <p:cNvPr id="153" name="Google Shape;423;p43">
            <a:extLst>
              <a:ext uri="{FF2B5EF4-FFF2-40B4-BE49-F238E27FC236}">
                <a16:creationId xmlns:a16="http://schemas.microsoft.com/office/drawing/2014/main" id="{ECFA9F92-55CA-404C-95A1-0459F141105B}"/>
              </a:ext>
            </a:extLst>
          </p:cNvPr>
          <p:cNvSpPr/>
          <p:nvPr/>
        </p:nvSpPr>
        <p:spPr>
          <a:xfrm>
            <a:off x="8284275" y="5233546"/>
            <a:ext cx="2468880" cy="42976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 function</a:t>
            </a:r>
            <a:endParaRPr dirty="0"/>
          </a:p>
        </p:txBody>
      </p:sp>
      <p:cxnSp>
        <p:nvCxnSpPr>
          <p:cNvPr id="154" name="Google Shape;437;p43">
            <a:extLst>
              <a:ext uri="{FF2B5EF4-FFF2-40B4-BE49-F238E27FC236}">
                <a16:creationId xmlns:a16="http://schemas.microsoft.com/office/drawing/2014/main" id="{D3A036A3-302F-4B3E-9696-C042E2C91F5A}"/>
              </a:ext>
            </a:extLst>
          </p:cNvPr>
          <p:cNvCxnSpPr>
            <a:cxnSpLocks/>
            <a:stCxn id="145" idx="2"/>
            <a:endCxn id="153" idx="0"/>
          </p:cNvCxnSpPr>
          <p:nvPr/>
        </p:nvCxnSpPr>
        <p:spPr>
          <a:xfrm>
            <a:off x="9518715" y="4670718"/>
            <a:ext cx="0" cy="562828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437;p43">
            <a:extLst>
              <a:ext uri="{FF2B5EF4-FFF2-40B4-BE49-F238E27FC236}">
                <a16:creationId xmlns:a16="http://schemas.microsoft.com/office/drawing/2014/main" id="{113DE7C2-6E23-4028-A2F4-EA1D7DE45296}"/>
              </a:ext>
            </a:extLst>
          </p:cNvPr>
          <p:cNvCxnSpPr>
            <a:cxnSpLocks/>
            <a:stCxn id="153" idx="2"/>
            <a:endCxn id="159" idx="0"/>
          </p:cNvCxnSpPr>
          <p:nvPr/>
        </p:nvCxnSpPr>
        <p:spPr>
          <a:xfrm>
            <a:off x="9518715" y="5663314"/>
            <a:ext cx="0" cy="368889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9" name="Google Shape;423;p43">
            <a:extLst>
              <a:ext uri="{FF2B5EF4-FFF2-40B4-BE49-F238E27FC236}">
                <a16:creationId xmlns:a16="http://schemas.microsoft.com/office/drawing/2014/main" id="{BC13E8E3-0384-49CC-9DC0-EF02AE2375CB}"/>
              </a:ext>
            </a:extLst>
          </p:cNvPr>
          <p:cNvSpPr/>
          <p:nvPr/>
        </p:nvSpPr>
        <p:spPr>
          <a:xfrm>
            <a:off x="8284275" y="6032203"/>
            <a:ext cx="2468880" cy="429768"/>
          </a:xfrm>
          <a:prstGeom prst="rect">
            <a:avLst/>
          </a:prstGeom>
          <a:solidFill>
            <a:srgbClr val="507C68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Output</a:t>
            </a:r>
            <a:r>
              <a:rPr lang="en-US" sz="18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s </a:t>
            </a:r>
            <a:r>
              <a:rPr lang="en-US" sz="1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(3 Categories)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Top category </a:t>
            </a:r>
            <a:r>
              <a:rPr lang="en-US" sz="12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 each group</a:t>
            </a:r>
            <a:endParaRPr sz="2400" dirty="0"/>
          </a:p>
        </p:txBody>
      </p:sp>
      <p:sp>
        <p:nvSpPr>
          <p:cNvPr id="41" name="Google Shape;423;p43">
            <a:extLst>
              <a:ext uri="{FF2B5EF4-FFF2-40B4-BE49-F238E27FC236}">
                <a16:creationId xmlns:a16="http://schemas.microsoft.com/office/drawing/2014/main" id="{F1D88241-08E3-4193-9A5C-76E561F0C8F6}"/>
              </a:ext>
            </a:extLst>
          </p:cNvPr>
          <p:cNvSpPr/>
          <p:nvPr/>
        </p:nvSpPr>
        <p:spPr>
          <a:xfrm>
            <a:off x="3875053" y="5978710"/>
            <a:ext cx="2887077" cy="536331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8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Place API </a:t>
            </a:r>
            <a:r>
              <a:rPr lang="en-US" sz="1800" b="1" dirty="0">
                <a:solidFill>
                  <a:schemeClr val="lt1"/>
                </a:solidFill>
                <a:cs typeface="Calibri"/>
                <a:sym typeface="Calibri"/>
              </a:rPr>
              <a:t>search </a:t>
            </a:r>
            <a:r>
              <a:rPr lang="en-US" sz="1400" dirty="0">
                <a:solidFill>
                  <a:schemeClr val="lt1"/>
                </a:solidFill>
                <a:latin typeface="+mj-lt"/>
                <a:cs typeface="Calibri"/>
                <a:sym typeface="Calibri"/>
              </a:rPr>
              <a:t>(3 locations)</a:t>
            </a:r>
          </a:p>
          <a:p>
            <a:pPr lvl="0" algn="ctr"/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Return </a:t>
            </a:r>
            <a:r>
              <a:rPr lang="en-US" sz="1200" b="1" dirty="0">
                <a:solidFill>
                  <a:srgbClr val="FFC000"/>
                </a:solidFill>
                <a:cs typeface="Calibri"/>
                <a:sym typeface="Calibri"/>
              </a:rPr>
              <a:t>top 1 </a:t>
            </a:r>
            <a:r>
              <a:rPr lang="en-US" sz="1200" dirty="0">
                <a:solidFill>
                  <a:schemeClr val="lt1"/>
                </a:solidFill>
                <a:cs typeface="Calibri"/>
                <a:sym typeface="Calibri"/>
              </a:rPr>
              <a:t>result per chosen category</a:t>
            </a:r>
            <a:endParaRPr lang="en-US" sz="2400" dirty="0"/>
          </a:p>
        </p:txBody>
      </p:sp>
      <p:cxnSp>
        <p:nvCxnSpPr>
          <p:cNvPr id="20" name="Google Shape;437;p43">
            <a:extLst>
              <a:ext uri="{FF2B5EF4-FFF2-40B4-BE49-F238E27FC236}">
                <a16:creationId xmlns:a16="http://schemas.microsoft.com/office/drawing/2014/main" id="{1D0E76AA-1EC8-4E81-B5AC-69834E25D2D4}"/>
              </a:ext>
            </a:extLst>
          </p:cNvPr>
          <p:cNvCxnSpPr>
            <a:cxnSpLocks/>
            <a:stCxn id="159" idx="1"/>
            <a:endCxn id="41" idx="3"/>
          </p:cNvCxnSpPr>
          <p:nvPr/>
        </p:nvCxnSpPr>
        <p:spPr>
          <a:xfrm flipH="1" flipV="1">
            <a:off x="6762130" y="6246876"/>
            <a:ext cx="1522145" cy="21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437;p43">
            <a:extLst>
              <a:ext uri="{FF2B5EF4-FFF2-40B4-BE49-F238E27FC236}">
                <a16:creationId xmlns:a16="http://schemas.microsoft.com/office/drawing/2014/main" id="{76ECBD2B-F017-4F21-9A3B-90268A689B5A}"/>
              </a:ext>
            </a:extLst>
          </p:cNvPr>
          <p:cNvCxnSpPr>
            <a:cxnSpLocks/>
            <a:stCxn id="41" idx="1"/>
            <a:endCxn id="29" idx="2"/>
          </p:cNvCxnSpPr>
          <p:nvPr/>
        </p:nvCxnSpPr>
        <p:spPr>
          <a:xfrm rot="10800000">
            <a:off x="2197373" y="4269038"/>
            <a:ext cx="1677680" cy="1977839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9165053-E23C-4F3A-B053-1B8F2CC4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0" y="3253544"/>
            <a:ext cx="1648246" cy="10154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0633E-56BF-41D2-9C91-73D4C615AE3A}"/>
              </a:ext>
            </a:extLst>
          </p:cNvPr>
          <p:cNvSpPr txBox="1"/>
          <p:nvPr/>
        </p:nvSpPr>
        <p:spPr>
          <a:xfrm>
            <a:off x="2197372" y="4363666"/>
            <a:ext cx="1084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Navigation</a:t>
            </a:r>
            <a:endParaRPr lang="en-CA" sz="1600" dirty="0"/>
          </a:p>
        </p:txBody>
      </p:sp>
      <p:sp>
        <p:nvSpPr>
          <p:cNvPr id="32" name="TextBox 95">
            <a:extLst>
              <a:ext uri="{FF2B5EF4-FFF2-40B4-BE49-F238E27FC236}">
                <a16:creationId xmlns:a16="http://schemas.microsoft.com/office/drawing/2014/main" id="{E27EA5ED-09D5-40B8-8CFC-8C5C9E9DAF30}"/>
              </a:ext>
            </a:extLst>
          </p:cNvPr>
          <p:cNvSpPr txBox="1"/>
          <p:nvPr/>
        </p:nvSpPr>
        <p:spPr>
          <a:xfrm>
            <a:off x="1655096" y="3528611"/>
            <a:ext cx="1084553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800" b="1" dirty="0"/>
              <a:t>HTML</a:t>
            </a:r>
          </a:p>
        </p:txBody>
      </p:sp>
      <p:cxnSp>
        <p:nvCxnSpPr>
          <p:cNvPr id="60" name="Google Shape;437;p43">
            <a:extLst>
              <a:ext uri="{FF2B5EF4-FFF2-40B4-BE49-F238E27FC236}">
                <a16:creationId xmlns:a16="http://schemas.microsoft.com/office/drawing/2014/main" id="{D5EE30AC-4684-4286-9544-A8364A3BEDE3}"/>
              </a:ext>
            </a:extLst>
          </p:cNvPr>
          <p:cNvCxnSpPr>
            <a:cxnSpLocks/>
            <a:stCxn id="3" idx="2"/>
            <a:endCxn id="41" idx="0"/>
          </p:cNvCxnSpPr>
          <p:nvPr/>
        </p:nvCxnSpPr>
        <p:spPr>
          <a:xfrm flipH="1">
            <a:off x="5318592" y="1881728"/>
            <a:ext cx="4517" cy="4096982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437;p43">
            <a:extLst>
              <a:ext uri="{FF2B5EF4-FFF2-40B4-BE49-F238E27FC236}">
                <a16:creationId xmlns:a16="http://schemas.microsoft.com/office/drawing/2014/main" id="{C52EB167-12D7-4F67-89A8-0F920EEDCE69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2349671" y="1514546"/>
            <a:ext cx="1586700" cy="1891296"/>
          </a:xfrm>
          <a:prstGeom prst="bentConnector2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31A4F1-81C5-4D9E-B77D-2BF16D77FC5A}"/>
              </a:ext>
            </a:extLst>
          </p:cNvPr>
          <p:cNvGrpSpPr/>
          <p:nvPr/>
        </p:nvGrpSpPr>
        <p:grpSpPr>
          <a:xfrm>
            <a:off x="4118728" y="2921872"/>
            <a:ext cx="6291701" cy="1820248"/>
            <a:chOff x="3806455" y="3179135"/>
            <a:chExt cx="6291701" cy="18202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F04B0-081E-4136-9EB5-77070142349B}"/>
                </a:ext>
              </a:extLst>
            </p:cNvPr>
            <p:cNvSpPr/>
            <p:nvPr/>
          </p:nvSpPr>
          <p:spPr>
            <a:xfrm>
              <a:off x="3806455" y="3179135"/>
              <a:ext cx="6291701" cy="1820248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ckwell" panose="02060603020205020403" pitchFamily="18" charset="0"/>
                </a:rPr>
                <a:t>Let’s go to </a:t>
              </a:r>
              <a:r>
                <a:rPr lang="en-US" sz="4400" dirty="0">
                  <a:latin typeface="Rockwell" panose="02060603020205020403" pitchFamily="18" charset="0"/>
                </a:rPr>
                <a:t>Tri</a:t>
              </a:r>
              <a:r>
                <a:rPr lang="en-US" sz="4400" dirty="0">
                  <a:solidFill>
                    <a:schemeClr val="accent6"/>
                  </a:solidFill>
                  <a:latin typeface="Rockwell" panose="02060603020205020403" pitchFamily="18" charset="0"/>
                </a:rPr>
                <a:t>pp</a:t>
              </a:r>
              <a:r>
                <a:rPr lang="en-US" sz="4400" dirty="0">
                  <a:latin typeface="Rockwell" panose="02060603020205020403" pitchFamily="18" charset="0"/>
                </a:rPr>
                <a:t>r</a:t>
              </a:r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A8C14A-BC88-4136-ABB4-2133DD92697C}"/>
                </a:ext>
              </a:extLst>
            </p:cNvPr>
            <p:cNvSpPr/>
            <p:nvPr/>
          </p:nvSpPr>
          <p:spPr>
            <a:xfrm>
              <a:off x="4118728" y="3476846"/>
              <a:ext cx="5667154" cy="12652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45" y="1311965"/>
            <a:ext cx="3279542" cy="5814392"/>
          </a:xfrm>
        </p:spPr>
        <p:txBody>
          <a:bodyPr/>
          <a:lstStyle/>
          <a:p>
            <a:pPr marL="228600" indent="0"/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Cloud-based NoSQL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Stored as JSON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Build-in GUI and Security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Realtime to users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Faster Development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Up to 1GB for free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b="1" dirty="0"/>
              <a:t>Disadvantages: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convert relational database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Hard to handle complex queries</a:t>
            </a:r>
          </a:p>
          <a:p>
            <a:pPr marL="228600" indent="0"/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76726" y="244818"/>
            <a:ext cx="14088900" cy="658800"/>
          </a:xfrm>
        </p:spPr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5334C-7D9B-4B3A-A501-FE00DA63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79" y="1674159"/>
            <a:ext cx="10757647" cy="48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824699" y="3770616"/>
            <a:ext cx="1261861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Firestore Database (*Tables within Tables)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collection*, each collection* can have multiple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632727" y="104211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889408" y="1077328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843B01-9973-4B14-926D-D73DFF9701E8}"/>
              </a:ext>
            </a:extLst>
          </p:cNvPr>
          <p:cNvSpPr/>
          <p:nvPr/>
        </p:nvSpPr>
        <p:spPr>
          <a:xfrm>
            <a:off x="1723874" y="4206070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438302-1DDF-4994-9348-75B639516115}"/>
              </a:ext>
            </a:extLst>
          </p:cNvPr>
          <p:cNvSpPr/>
          <p:nvPr/>
        </p:nvSpPr>
        <p:spPr>
          <a:xfrm>
            <a:off x="5031359" y="4163964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44974-3BEF-4957-A87A-173F4E74E76B}"/>
              </a:ext>
            </a:extLst>
          </p:cNvPr>
          <p:cNvSpPr/>
          <p:nvPr/>
        </p:nvSpPr>
        <p:spPr>
          <a:xfrm>
            <a:off x="8101581" y="4128095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936BA-0307-43E6-8AEA-E17119CB339C}"/>
              </a:ext>
            </a:extLst>
          </p:cNvPr>
          <p:cNvSpPr/>
          <p:nvPr/>
        </p:nvSpPr>
        <p:spPr>
          <a:xfrm>
            <a:off x="11623248" y="4102226"/>
            <a:ext cx="748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Table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8812" y="1160140"/>
            <a:ext cx="13055268" cy="2337554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Our Challenges: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data sources with user information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Languages and technologies integration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tools implementation – Firebase and PyScript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76CC19-8E08-4E18-8338-85A03C3E647E}"/>
              </a:ext>
            </a:extLst>
          </p:cNvPr>
          <p:cNvSpPr txBox="1">
            <a:spLocks/>
          </p:cNvSpPr>
          <p:nvPr/>
        </p:nvSpPr>
        <p:spPr>
          <a:xfrm>
            <a:off x="538812" y="3495937"/>
            <a:ext cx="13055268" cy="364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defTabSz="73152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27000" indent="0">
              <a:buNone/>
            </a:pPr>
            <a:r>
              <a:rPr lang="en-US" sz="2000" b="1" dirty="0"/>
              <a:t>Future Improvements:</a:t>
            </a:r>
          </a:p>
          <a:p>
            <a:pPr marL="127000" indent="0">
              <a:buNone/>
            </a:pP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Improvement on radius search which can be a user input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Multiple sets of trip suggestions</a:t>
            </a:r>
          </a:p>
          <a:p>
            <a:pPr marL="1270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by adding cluster related and personality related questions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Enhancement by applying a user recommendation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Collection of user inputs for the future ML model training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dirty="0"/>
              <a:t>Final Output to the User could contain a description of the recommended stops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E42CCF-3916-4834-9A4F-2F868BDC087D}"/>
              </a:ext>
            </a:extLst>
          </p:cNvPr>
          <p:cNvGrpSpPr/>
          <p:nvPr/>
        </p:nvGrpSpPr>
        <p:grpSpPr>
          <a:xfrm>
            <a:off x="3148217" y="1796900"/>
            <a:ext cx="8643289" cy="3513828"/>
            <a:chOff x="3254543" y="1584252"/>
            <a:chExt cx="8643289" cy="35138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204D8-1D4E-4411-934B-770F7FFCA089}"/>
                </a:ext>
              </a:extLst>
            </p:cNvPr>
            <p:cNvSpPr/>
            <p:nvPr/>
          </p:nvSpPr>
          <p:spPr>
            <a:xfrm>
              <a:off x="3254543" y="1584252"/>
              <a:ext cx="8643289" cy="3508744"/>
            </a:xfrm>
            <a:prstGeom prst="rect">
              <a:avLst/>
            </a:prstGeom>
            <a:solidFill>
              <a:srgbClr val="2E344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latin typeface="Rockwell" panose="02060603020205020403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085544-7BCD-4ED6-BD89-CEADBE740F14}"/>
                </a:ext>
              </a:extLst>
            </p:cNvPr>
            <p:cNvSpPr/>
            <p:nvPr/>
          </p:nvSpPr>
          <p:spPr>
            <a:xfrm>
              <a:off x="3539830" y="2057170"/>
              <a:ext cx="8134715" cy="304091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2"/>
                  </a:solidFill>
                </a:rPr>
                <a:t>Thank you</a:t>
              </a:r>
              <a:endParaRPr lang="en-US" sz="6600" dirty="0">
                <a:solidFill>
                  <a:schemeClr val="tx2"/>
                </a:solidFill>
              </a:endParaRPr>
            </a:p>
            <a:p>
              <a:pPr algn="ctr"/>
              <a:endParaRPr lang="en-US" sz="1200" dirty="0"/>
            </a:p>
            <a:p>
              <a:pPr algn="ctr"/>
              <a:r>
                <a:rPr lang="en-US" sz="4400" dirty="0"/>
                <a:t>H</a:t>
              </a:r>
              <a:r>
                <a:rPr lang="en-CA" sz="4400" dirty="0"/>
                <a:t>ave a nice Trip</a:t>
              </a:r>
              <a:r>
                <a:rPr lang="en-CA" sz="3600" b="1" dirty="0">
                  <a:solidFill>
                    <a:schemeClr val="accent4"/>
                  </a:solidFill>
                </a:rPr>
                <a:t>pr</a:t>
              </a:r>
              <a:endParaRPr lang="en-CA" sz="2800" b="1" dirty="0">
                <a:solidFill>
                  <a:schemeClr val="accent4"/>
                </a:solidFill>
              </a:endParaRPr>
            </a:p>
            <a:p>
              <a:pPr algn="ctr"/>
              <a:endParaRPr lang="en-CA" sz="1050" dirty="0">
                <a:solidFill>
                  <a:srgbClr val="FFC000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</a:t>
              </a:r>
              <a:r>
                <a:rPr lang="en-CA" sz="1400" dirty="0">
                  <a:solidFill>
                    <a:schemeClr val="bg1"/>
                  </a:solidFill>
                </a:rPr>
                <a:t>y: </a:t>
              </a:r>
              <a:r>
                <a:rPr lang="en-CA" sz="1800" dirty="0">
                  <a:solidFill>
                    <a:schemeClr val="bg1"/>
                  </a:solidFill>
                </a:rPr>
                <a:t>Juanita, Tanav, Bryan, Keith, Eve</a:t>
              </a:r>
            </a:p>
            <a:p>
              <a:pPr algn="ctr"/>
              <a:endParaRPr lang="en-CA" sz="4800" dirty="0">
                <a:solidFill>
                  <a:srgbClr val="FFC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00686-AFAD-49B1-A63C-7EEB0636E6CC}"/>
                </a:ext>
              </a:extLst>
            </p:cNvPr>
            <p:cNvSpPr/>
            <p:nvPr/>
          </p:nvSpPr>
          <p:spPr>
            <a:xfrm>
              <a:off x="3599207" y="1796900"/>
              <a:ext cx="7953961" cy="30409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9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7783" y="4639430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10145" y="4613541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2284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68539" y="4611757"/>
            <a:ext cx="1874942" cy="8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3716" y="4652541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4003" y="4621475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368" y="4566833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84" y="4566833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492934"/>
            <a:ext cx="3095072" cy="170210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2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195042"/>
            <a:ext cx="4607" cy="12069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5281164" y="2394350"/>
            <a:ext cx="768356" cy="753150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252149" y="6168898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87064" y="4173707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 &amp; Route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– 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164" y="2834849"/>
            <a:ext cx="275025" cy="30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40254"/>
            <a:ext cx="1778872" cy="373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985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7793" y="3952714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93722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rgbClr val="002060"/>
                </a:solidFill>
              </a:rPr>
              <a:t>Recommendation Engine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ClusterAvgWeigting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  <a:endCxn id="80" idx="1"/>
          </p:cNvCxnSpPr>
          <p:nvPr/>
        </p:nvCxnSpPr>
        <p:spPr>
          <a:xfrm rot="16200000" flipH="1">
            <a:off x="9253768" y="3239208"/>
            <a:ext cx="1632410" cy="132756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93" y="4359696"/>
            <a:ext cx="804192" cy="2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849" y="2703087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2140" y="2696735"/>
            <a:ext cx="354071" cy="3552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89941" y="3316027"/>
            <a:ext cx="753704" cy="804907"/>
          </a:xfrm>
          <a:prstGeom prst="rect">
            <a:avLst/>
          </a:prstGeom>
        </p:spPr>
      </p:pic>
      <p:pic>
        <p:nvPicPr>
          <p:cNvPr id="38" name="Google Shape;219;p26" descr="Google Firebase">
            <a:extLst>
              <a:ext uri="{FF2B5EF4-FFF2-40B4-BE49-F238E27FC236}">
                <a16:creationId xmlns:a16="http://schemas.microsoft.com/office/drawing/2014/main" id="{7469C2FF-23E4-4B53-B264-0E7069D98E8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61032" y="3621868"/>
            <a:ext cx="854395" cy="35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84E98B-7446-4A73-A583-225925CC06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2865" y="3994823"/>
            <a:ext cx="308169" cy="3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ML Model Diagram</a:t>
            </a:r>
            <a:endParaRPr dirty="0"/>
          </a:p>
        </p:txBody>
      </p:sp>
      <p:sp>
        <p:nvSpPr>
          <p:cNvPr id="421" name="Google Shape;421;p43"/>
          <p:cNvSpPr/>
          <p:nvPr/>
        </p:nvSpPr>
        <p:spPr>
          <a:xfrm>
            <a:off x="5070041" y="2300727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1012386" y="3517676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83317" y="2825754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833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 dirty="0"/>
          </a:p>
        </p:txBody>
      </p:sp>
      <p:sp>
        <p:nvSpPr>
          <p:cNvPr id="425" name="Google Shape;425;p43"/>
          <p:cNvSpPr/>
          <p:nvPr/>
        </p:nvSpPr>
        <p:spPr>
          <a:xfrm>
            <a:off x="6183317" y="520978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 dirty="0"/>
          </a:p>
        </p:txBody>
      </p:sp>
      <p:sp>
        <p:nvSpPr>
          <p:cNvPr id="426" name="Google Shape;426;p43"/>
          <p:cNvSpPr/>
          <p:nvPr/>
        </p:nvSpPr>
        <p:spPr>
          <a:xfrm>
            <a:off x="6183317" y="4613780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 dirty="0"/>
          </a:p>
        </p:txBody>
      </p:sp>
      <p:sp>
        <p:nvSpPr>
          <p:cNvPr id="427" name="Google Shape;427;p43"/>
          <p:cNvSpPr/>
          <p:nvPr/>
        </p:nvSpPr>
        <p:spPr>
          <a:xfrm>
            <a:off x="1183386" y="3933476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200324" y="2330116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83317" y="3421762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 dirty="0"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717486" y="4141827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59741" y="4141826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73017" y="3528859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944017" y="401777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Clusters Review</a:t>
            </a:r>
            <a:endParaRPr dirty="0"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86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CA" dirty="0"/>
              <a:t>Clusters Analysis</a:t>
            </a:r>
            <a:endParaRPr dirty="0"/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1195699"/>
            <a:ext cx="10453699" cy="6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17376</TotalTime>
  <Words>530</Words>
  <Application>Microsoft Office PowerPoint</Application>
  <PresentationFormat>Custom</PresentationFormat>
  <Paragraphs>149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Aharoni</vt:lpstr>
      <vt:lpstr>Arial</vt:lpstr>
      <vt:lpstr>Calibri</vt:lpstr>
      <vt:lpstr>Noto Sans Symbols</vt:lpstr>
      <vt:lpstr>Rockwell</vt:lpstr>
      <vt:lpstr>Tahoma</vt:lpstr>
      <vt:lpstr>Wingdings</vt:lpstr>
      <vt:lpstr>1_Custom Design</vt:lpstr>
      <vt:lpstr>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Juanita Camargo Nunez</cp:lastModifiedBy>
  <cp:revision>815</cp:revision>
  <cp:lastPrinted>2016-10-18T17:45:27Z</cp:lastPrinted>
  <dcterms:created xsi:type="dcterms:W3CDTF">2016-06-13T12:42:42Z</dcterms:created>
  <dcterms:modified xsi:type="dcterms:W3CDTF">2022-06-07T22:05:14Z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